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4" r:id="rId7"/>
    <p:sldId id="263" r:id="rId8"/>
    <p:sldId id="260" r:id="rId9"/>
    <p:sldId id="265" r:id="rId10"/>
    <p:sldId id="266" r:id="rId11"/>
    <p:sldId id="267" r:id="rId12"/>
    <p:sldId id="262" r:id="rId13"/>
    <p:sldId id="268" r:id="rId14"/>
    <p:sldId id="269" r:id="rId1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A7BB"/>
    <a:srgbClr val="43D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10" d="100"/>
          <a:sy n="110" d="100"/>
        </p:scale>
        <p:origin x="423" y="2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87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52229-2962-3839-44F9-A41A9A820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C6489E-B978-0F22-A552-38FB15B50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2D4DB1-B92A-00DD-8071-44519FFBB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4D129-BB7E-FE40-2660-EEEDC6D6BA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36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atainsight.ru/DI_Restaurant_Delivery_2023" TargetMode="Externa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hazovalexandra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kaggle.com/khazovaalexandr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khazovalexandra@gmail.com" TargetMode="External"/><Relationship Id="rId5" Type="http://schemas.openxmlformats.org/officeDocument/2006/relationships/image" Target="../media/image37.jpg"/><Relationship Id="rId4" Type="http://schemas.openxmlformats.org/officeDocument/2006/relationships/image" Target="../media/image36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urestgroup.ru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9187" y="1159668"/>
            <a:ext cx="8686800" cy="28241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Определение Зон </a:t>
            </a:r>
            <a:r>
              <a:rPr lang="en-US" sz="3200" b="1" dirty="0" err="1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Доставки</a:t>
            </a:r>
            <a:r>
              <a:rPr lang="en-US" sz="3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ru-RU" sz="3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К</a:t>
            </a:r>
            <a:r>
              <a:rPr lang="en-US" sz="3200" b="1" dirty="0" err="1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урьеров</a:t>
            </a:r>
            <a:r>
              <a:rPr lang="ru-RU" sz="3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Н</a:t>
            </a:r>
            <a:r>
              <a:rPr lang="en-US" sz="3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а </a:t>
            </a:r>
            <a:r>
              <a:rPr lang="ru-RU" sz="3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Р</a:t>
            </a:r>
            <a:r>
              <a:rPr lang="en-US" sz="3200" b="1" dirty="0" err="1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азных</a:t>
            </a:r>
            <a:r>
              <a:rPr lang="en-US" sz="3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ru-RU" sz="3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В</a:t>
            </a:r>
            <a:r>
              <a:rPr lang="en-US" sz="3200" b="1" dirty="0" err="1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идах</a:t>
            </a:r>
            <a:r>
              <a:rPr lang="en-US" sz="3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ru-RU" sz="3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Т</a:t>
            </a:r>
            <a:r>
              <a:rPr lang="en-US" sz="3200" b="1" dirty="0" err="1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ранспорта</a:t>
            </a:r>
            <a:endParaRPr lang="ru-RU" sz="3200" b="1" dirty="0">
              <a:solidFill>
                <a:srgbClr val="000000"/>
              </a:solidFill>
              <a:latin typeface="Georgia" pitchFamily="34" charset="0"/>
              <a:ea typeface="Georgia" pitchFamily="34" charset="-122"/>
              <a:cs typeface="Georgia" pitchFamily="34" charset="-120"/>
            </a:endParaRPr>
          </a:p>
          <a:p>
            <a:pPr marL="0" indent="0" algn="l">
              <a:buNone/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Georgia" pitchFamily="34" charset="0"/>
              </a:rPr>
              <a:t>Хазова Александра Сергеевна</a:t>
            </a:r>
          </a:p>
          <a:p>
            <a:pPr marL="0" indent="0" algn="l">
              <a:buNone/>
            </a:pPr>
            <a:endParaRPr lang="ru-RU" sz="3200" b="1" dirty="0">
              <a:solidFill>
                <a:srgbClr val="000000"/>
              </a:solidFill>
              <a:latin typeface="Georgia" pitchFamily="34" charset="0"/>
              <a:ea typeface="Georgia" pitchFamily="34" charset="-122"/>
              <a:cs typeface="Georgia" pitchFamily="34" charset="-120"/>
            </a:endParaRPr>
          </a:p>
          <a:p>
            <a:pPr marL="0" indent="0" algn="l">
              <a:buNone/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Georgia" pitchFamily="34" charset="0"/>
              </a:rPr>
              <a:t>Кейс Компании Билайн</a:t>
            </a:r>
          </a:p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Georgia" pitchFamily="34" charset="0"/>
              </a:rPr>
              <a:t>Кураторы - Афанасьев Денис, Каледин Артем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BCF77F52-A616-6BA4-4775-E51610F94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-122183"/>
            <a:ext cx="1740119" cy="174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BFBE2DE-D913-0131-A9A2-41C7F0715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193" y="83816"/>
            <a:ext cx="3858043" cy="31019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7CEA66-E897-9395-18A6-D1DDF872D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21" y="439210"/>
            <a:ext cx="4488739" cy="259596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06131B-9FED-9980-26BB-4C85FF8E281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546" b="2155"/>
          <a:stretch/>
        </p:blipFill>
        <p:spPr>
          <a:xfrm>
            <a:off x="1074116" y="3090041"/>
            <a:ext cx="7451088" cy="2053459"/>
          </a:xfrm>
          <a:prstGeom prst="rect">
            <a:avLst/>
          </a:prstGeom>
        </p:spPr>
      </p:pic>
      <p:sp>
        <p:nvSpPr>
          <p:cNvPr id="3" name="Text 1"/>
          <p:cNvSpPr/>
          <p:nvPr/>
        </p:nvSpPr>
        <p:spPr>
          <a:xfrm>
            <a:off x="457200" y="1645920"/>
            <a:ext cx="8686800" cy="127464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>
              <a:lnSpc>
                <a:spcPts val="2000"/>
              </a:lnSpc>
              <a:buSzPct val="100000"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1442D-4B5F-D492-7ED8-EC99E0BF0E23}"/>
              </a:ext>
            </a:extLst>
          </p:cNvPr>
          <p:cNvSpPr txBox="1"/>
          <p:nvPr/>
        </p:nvSpPr>
        <p:spPr>
          <a:xfrm>
            <a:off x="8702564" y="4703223"/>
            <a:ext cx="44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9</a:t>
            </a:r>
          </a:p>
        </p:txBody>
      </p:sp>
      <p:sp>
        <p:nvSpPr>
          <p:cNvPr id="5" name="Text 0"/>
          <p:cNvSpPr/>
          <p:nvPr/>
        </p:nvSpPr>
        <p:spPr>
          <a:xfrm>
            <a:off x="15764" y="98710"/>
            <a:ext cx="8686800" cy="23587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ru-RU" sz="3200" b="1" dirty="0">
                <a:solidFill>
                  <a:srgbClr val="000000"/>
                </a:solidFill>
                <a:latin typeface="Georgia" pitchFamily="34" charset="0"/>
              </a:rPr>
              <a:t>Типы зданий в доставке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645E95-6C68-E4B1-4365-A1BA3D433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20" y="2209415"/>
            <a:ext cx="5309038" cy="222128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E6A416-1998-F63F-CBA5-B369183B9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977" y="239541"/>
            <a:ext cx="4187415" cy="278117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9120" y="189185"/>
            <a:ext cx="8686800" cy="33501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ru-RU" sz="3200" b="1" dirty="0" err="1">
                <a:solidFill>
                  <a:srgbClr val="000000"/>
                </a:solidFill>
                <a:latin typeface="Georgia" pitchFamily="34" charset="0"/>
              </a:rPr>
              <a:t>Районность</a:t>
            </a:r>
            <a:r>
              <a:rPr lang="ru-RU" sz="3200" b="1" dirty="0">
                <a:solidFill>
                  <a:srgbClr val="000000"/>
                </a:solidFill>
                <a:latin typeface="Georgia" pitchFamily="34" charset="0"/>
              </a:rPr>
              <a:t> доставок</a:t>
            </a:r>
            <a:endParaRPr lang="en-US" sz="3200" b="1" dirty="0">
              <a:solidFill>
                <a:srgbClr val="000000"/>
              </a:solidFill>
              <a:latin typeface="Georgia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C5F6F-D84A-EF4E-4169-B13148E93150}"/>
              </a:ext>
            </a:extLst>
          </p:cNvPr>
          <p:cNvSpPr txBox="1"/>
          <p:nvPr/>
        </p:nvSpPr>
        <p:spPr>
          <a:xfrm>
            <a:off x="8702564" y="4703223"/>
            <a:ext cx="44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10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E7BA9F6-5A8D-1748-51C7-260F9A85C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506" y="2110535"/>
            <a:ext cx="2556955" cy="22061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2BD292-39F2-05E1-E71C-F7566513D688}"/>
              </a:ext>
            </a:extLst>
          </p:cNvPr>
          <p:cNvSpPr txBox="1"/>
          <p:nvPr/>
        </p:nvSpPr>
        <p:spPr>
          <a:xfrm>
            <a:off x="2128345" y="4481348"/>
            <a:ext cx="448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Население Нижнего Новгорода по районам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6C307D-94B1-D54B-FC81-33EFDA13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15"/>
          <a:stretch/>
        </p:blipFill>
        <p:spPr>
          <a:xfrm>
            <a:off x="0" y="2991519"/>
            <a:ext cx="6932885" cy="2151981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C01A8026-0823-1480-4245-86F2EFCC241B}"/>
              </a:ext>
            </a:extLst>
          </p:cNvPr>
          <p:cNvSpPr/>
          <p:nvPr/>
        </p:nvSpPr>
        <p:spPr>
          <a:xfrm>
            <a:off x="0" y="-94593"/>
            <a:ext cx="9092762" cy="7212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ru-RU" sz="3200" b="1" dirty="0">
                <a:solidFill>
                  <a:srgbClr val="000000"/>
                </a:solidFill>
                <a:latin typeface="Georgia" pitchFamily="34" charset="0"/>
              </a:rPr>
              <a:t>Основные результаты и рекомендации</a:t>
            </a:r>
            <a:endParaRPr lang="en-US" sz="3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DC61439-6BD1-5208-F27C-BF9C80A01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051" y="518297"/>
            <a:ext cx="6309711" cy="3549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031326-A7F6-E5C5-CED1-A9EA8CCBD122}"/>
              </a:ext>
            </a:extLst>
          </p:cNvPr>
          <p:cNvSpPr txBox="1"/>
          <p:nvPr/>
        </p:nvSpPr>
        <p:spPr>
          <a:xfrm>
            <a:off x="8702564" y="4703223"/>
            <a:ext cx="44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rcRect l="7370" r="31983"/>
          <a:stretch/>
        </p:blipFill>
        <p:spPr>
          <a:xfrm>
            <a:off x="4847897" y="0"/>
            <a:ext cx="4296103" cy="51435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94593" y="110358"/>
            <a:ext cx="3874376" cy="120212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 err="1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Заключение</a:t>
            </a:r>
            <a:r>
              <a:rPr lang="ru-RU" sz="3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</a:p>
          <a:p>
            <a:pPr marL="0" indent="0" algn="l">
              <a:buNone/>
            </a:pPr>
            <a:r>
              <a:rPr lang="ru-RU" sz="3200" b="1" dirty="0">
                <a:solidFill>
                  <a:srgbClr val="000000"/>
                </a:solidFill>
                <a:latin typeface="Georgia" pitchFamily="34" charset="0"/>
              </a:rPr>
              <a:t>И Перспективы</a:t>
            </a:r>
          </a:p>
          <a:p>
            <a:pPr marL="0" indent="0" algn="l">
              <a:buNone/>
            </a:pPr>
            <a:r>
              <a:rPr lang="ru-RU" sz="3200" b="1" dirty="0">
                <a:solidFill>
                  <a:srgbClr val="000000"/>
                </a:solidFill>
                <a:latin typeface="Georgia" pitchFamily="34" charset="0"/>
              </a:rPr>
              <a:t>Проекта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299545" y="1907632"/>
            <a:ext cx="4296103" cy="206921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C8908-0EF6-755E-F431-02A4316A3E1E}"/>
              </a:ext>
            </a:extLst>
          </p:cNvPr>
          <p:cNvSpPr txBox="1"/>
          <p:nvPr/>
        </p:nvSpPr>
        <p:spPr>
          <a:xfrm>
            <a:off x="8702564" y="4703223"/>
            <a:ext cx="44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95C286-84FF-1ABE-ED6D-7A8B0656E3F0}"/>
              </a:ext>
            </a:extLst>
          </p:cNvPr>
          <p:cNvSpPr txBox="1"/>
          <p:nvPr/>
        </p:nvSpPr>
        <p:spPr>
          <a:xfrm>
            <a:off x="94593" y="4602255"/>
            <a:ext cx="544797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Источник:</a:t>
            </a:r>
          </a:p>
          <a:p>
            <a:r>
              <a:rPr lang="ru-RU" sz="1600" dirty="0">
                <a:hlinkClick r:id="rId5"/>
              </a:rPr>
              <a:t>https://datainsight.ru/DI_Restaurant_Delivery_2023</a:t>
            </a:r>
            <a:endParaRPr lang="ru-RU" sz="1600" dirty="0"/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CF3DD-A3DE-E792-0270-6BAE15B2AF5C}"/>
              </a:ext>
            </a:extLst>
          </p:cNvPr>
          <p:cNvSpPr txBox="1"/>
          <p:nvPr/>
        </p:nvSpPr>
        <p:spPr>
          <a:xfrm>
            <a:off x="94593" y="1803205"/>
            <a:ext cx="4601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dirty="0">
                <a:solidFill>
                  <a:srgbClr val="2C2C2C"/>
                </a:solidFill>
                <a:effectLst/>
                <a:latin typeface="Roboto" panose="020F0502020204030204" pitchFamily="2" charset="0"/>
              </a:rPr>
              <a:t>Около трети (</a:t>
            </a:r>
            <a:r>
              <a:rPr lang="ru-RU" sz="1600" b="1" i="0" dirty="0">
                <a:solidFill>
                  <a:srgbClr val="2C2C2C"/>
                </a:solidFill>
                <a:effectLst/>
                <a:latin typeface="Roboto" panose="020F0502020204030204" pitchFamily="2" charset="0"/>
              </a:rPr>
              <a:t>29%</a:t>
            </a:r>
            <a:r>
              <a:rPr lang="ru-RU" sz="1600" b="0" i="0" dirty="0">
                <a:solidFill>
                  <a:srgbClr val="2C2C2C"/>
                </a:solidFill>
                <a:effectLst/>
                <a:latin typeface="Roboto" panose="020F0502020204030204" pitchFamily="2" charset="0"/>
              </a:rPr>
              <a:t>) заведений, у которых нет доставки в данный момент, планируют подключить доставку в горизонте 1-2 лет.</a:t>
            </a:r>
            <a:endParaRPr lang="ru-RU" sz="1600" dirty="0">
              <a:solidFill>
                <a:srgbClr val="2C2C2C"/>
              </a:solidFill>
              <a:latin typeface="Roboto" panose="020F0502020204030204" pitchFamily="2" charset="0"/>
            </a:endParaRPr>
          </a:p>
          <a:p>
            <a:endParaRPr lang="ru-RU" sz="1600" b="0" i="0" dirty="0">
              <a:solidFill>
                <a:srgbClr val="2C2C2C"/>
              </a:solidFill>
              <a:effectLst/>
              <a:latin typeface="Roboto" panose="020F0502020204030204" pitchFamily="2" charset="0"/>
            </a:endParaRPr>
          </a:p>
          <a:p>
            <a:r>
              <a:rPr lang="ru-RU" sz="1600" b="0" i="0" dirty="0">
                <a:solidFill>
                  <a:srgbClr val="2C2C2C"/>
                </a:solidFill>
                <a:effectLst/>
                <a:latin typeface="Roboto" panose="020F0502020204030204" pitchFamily="2" charset="0"/>
              </a:rPr>
              <a:t>Как показало исследование, к 2023 году, по сравнению с 2020 годом, в среднем по России в </a:t>
            </a:r>
            <a:r>
              <a:rPr lang="ru-RU" sz="1600" b="1" i="0" dirty="0">
                <a:solidFill>
                  <a:srgbClr val="2C2C2C"/>
                </a:solidFill>
                <a:effectLst/>
                <a:latin typeface="Roboto" panose="020F0502020204030204" pitchFamily="2" charset="0"/>
              </a:rPr>
              <a:t>1,5</a:t>
            </a:r>
            <a:r>
              <a:rPr lang="ru-RU" sz="1600" b="0" i="0" dirty="0">
                <a:solidFill>
                  <a:srgbClr val="2C2C2C"/>
                </a:solidFill>
                <a:effectLst/>
                <a:latin typeface="Roboto" panose="020F0502020204030204" pitchFamily="2" charset="0"/>
              </a:rPr>
              <a:t> раза выросла доля заведений, где есть доставка, а в 2022 году каждый четвертый заказ был на доставку. </a:t>
            </a:r>
            <a:endParaRPr lang="ru-RU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43D04F-C77D-CCFA-C9F1-D0149004D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3ED23901-AC50-1BAF-262D-C41FFDAA1269}"/>
              </a:ext>
            </a:extLst>
          </p:cNvPr>
          <p:cNvSpPr/>
          <p:nvPr/>
        </p:nvSpPr>
        <p:spPr>
          <a:xfrm>
            <a:off x="299545" y="662153"/>
            <a:ext cx="4296103" cy="331469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F0262D-5FFC-FECD-1C30-DFB24CE47C7C}"/>
              </a:ext>
            </a:extLst>
          </p:cNvPr>
          <p:cNvSpPr txBox="1"/>
          <p:nvPr/>
        </p:nvSpPr>
        <p:spPr>
          <a:xfrm>
            <a:off x="8702564" y="4703223"/>
            <a:ext cx="44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1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82683579-5009-8244-D4CD-42810425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630" y="-120667"/>
            <a:ext cx="2615631" cy="234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7B6797-2188-5591-0934-B258E33D3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117" y="-11824"/>
            <a:ext cx="3436883" cy="5155324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5D0B3BE8-3D37-DE43-2D2F-45E6BB4752FE}"/>
              </a:ext>
            </a:extLst>
          </p:cNvPr>
          <p:cNvSpPr/>
          <p:nvPr/>
        </p:nvSpPr>
        <p:spPr>
          <a:xfrm>
            <a:off x="299545" y="0"/>
            <a:ext cx="5368158" cy="510802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ru-RU" sz="3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Спасибо!</a:t>
            </a:r>
          </a:p>
          <a:p>
            <a:pPr marL="0" indent="0" algn="l">
              <a:buNone/>
            </a:pPr>
            <a:endParaRPr lang="ru-RU" sz="3200" b="1" dirty="0">
              <a:solidFill>
                <a:srgbClr val="000000"/>
              </a:solidFill>
              <a:latin typeface="Georgia" pitchFamily="34" charset="0"/>
              <a:ea typeface="Georgia" pitchFamily="34" charset="-122"/>
              <a:cs typeface="Georgia" pitchFamily="34" charset="-120"/>
            </a:endParaRPr>
          </a:p>
          <a:p>
            <a:pPr marL="0" indent="0" algn="l">
              <a:buNone/>
            </a:pPr>
            <a:endParaRPr lang="ru-RU" sz="3200" b="1" dirty="0">
              <a:solidFill>
                <a:srgbClr val="000000"/>
              </a:solidFill>
              <a:latin typeface="Georgia" pitchFamily="34" charset="0"/>
              <a:ea typeface="Georgia" pitchFamily="34" charset="-122"/>
              <a:cs typeface="Georgia" pitchFamily="34" charset="-120"/>
            </a:endParaRPr>
          </a:p>
          <a:p>
            <a:pPr marL="0" indent="0" algn="l">
              <a:buNone/>
            </a:pPr>
            <a:r>
              <a:rPr lang="ru-RU" sz="3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Хазова Александра</a:t>
            </a:r>
          </a:p>
          <a:p>
            <a:pPr marL="0" indent="0" algn="l">
              <a:buNone/>
            </a:pPr>
            <a:r>
              <a:rPr lang="ru-RU" sz="2400" b="1" dirty="0">
                <a:solidFill>
                  <a:schemeClr val="bg2">
                    <a:lumMod val="50000"/>
                  </a:schemeClr>
                </a:solidFill>
                <a:latin typeface="Georgia" pitchFamily="34" charset="0"/>
              </a:rPr>
              <a:t>Телефон: 89030569312</a:t>
            </a:r>
          </a:p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Georgia" pitchFamily="34" charset="0"/>
              </a:rPr>
              <a:t>t.me/@khazovalexandra</a:t>
            </a:r>
            <a:endParaRPr lang="ru-RU" sz="2400" b="1" dirty="0">
              <a:solidFill>
                <a:schemeClr val="bg2">
                  <a:lumMod val="50000"/>
                </a:schemeClr>
              </a:solidFill>
              <a:latin typeface="Georgia" pitchFamily="34" charset="0"/>
            </a:endParaRPr>
          </a:p>
          <a:p>
            <a:pPr marL="0" indent="0" algn="l"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Georgia" pitchFamily="34" charset="0"/>
                <a:hlinkClick r:id="rId6"/>
              </a:rPr>
              <a:t>khazovalexandra@gmail.com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Georgia" pitchFamily="34" charset="0"/>
            </a:endParaRPr>
          </a:p>
          <a:p>
            <a:pPr marL="0" indent="0" algn="l"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Georgia" pitchFamily="34" charset="0"/>
                <a:hlinkClick r:id="rId7"/>
              </a:rPr>
              <a:t>https://www.kaggle.com/khazovaalexandra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Georgia" pitchFamily="34" charset="0"/>
            </a:endParaRPr>
          </a:p>
          <a:p>
            <a:pPr marL="0" indent="0" algn="l"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Georgia" pitchFamily="34" charset="0"/>
                <a:hlinkClick r:id="rId8"/>
              </a:rPr>
              <a:t>https://github.com/Khazovalexandra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Georgia" pitchFamily="34" charset="0"/>
            </a:endParaRPr>
          </a:p>
          <a:p>
            <a:pPr marL="0" indent="0" algn="l">
              <a:buNone/>
            </a:pPr>
            <a:endParaRPr lang="en-US" sz="3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88302F-B001-B525-E330-8BA575874B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8189" y="3831516"/>
            <a:ext cx="1276511" cy="12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80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36483"/>
            <a:ext cx="8686800" cy="38073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ru-RU" sz="3200" b="1" dirty="0">
                <a:solidFill>
                  <a:srgbClr val="000000"/>
                </a:solidFill>
                <a:latin typeface="Georgia" pitchFamily="34" charset="0"/>
              </a:rPr>
              <a:t>Цель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57200" y="617220"/>
            <a:ext cx="8686800" cy="6716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Изучение и анализ доставки ресторанов Нижнего Новгорода с целью выявления возможностей для повышения эффективности работы ресторанов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8B89BC55-EB1B-22CA-4957-A713E424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887" y="3596509"/>
            <a:ext cx="1546991" cy="154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DBBC4-ABCB-B4FF-69EB-F05D00BEC555}"/>
              </a:ext>
            </a:extLst>
          </p:cNvPr>
          <p:cNvSpPr txBox="1"/>
          <p:nvPr/>
        </p:nvSpPr>
        <p:spPr>
          <a:xfrm>
            <a:off x="8702564" y="4703223"/>
            <a:ext cx="44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1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70ED57E0-B857-782C-A030-054CE5FAA833}"/>
              </a:ext>
            </a:extLst>
          </p:cNvPr>
          <p:cNvSpPr/>
          <p:nvPr/>
        </p:nvSpPr>
        <p:spPr>
          <a:xfrm>
            <a:off x="457200" y="1288832"/>
            <a:ext cx="8686800" cy="38073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ru-RU" sz="3200" b="1" dirty="0">
                <a:solidFill>
                  <a:srgbClr val="000000"/>
                </a:solidFill>
                <a:latin typeface="Georgia" pitchFamily="34" charset="0"/>
              </a:rPr>
              <a:t>Задачи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C8821-13F4-123C-95A5-AF1A56047D1F}"/>
              </a:ext>
            </a:extLst>
          </p:cNvPr>
          <p:cNvSpPr txBox="1"/>
          <p:nvPr/>
        </p:nvSpPr>
        <p:spPr>
          <a:xfrm>
            <a:off x="418553" y="1678016"/>
            <a:ext cx="8504729" cy="2963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Определение зон доставки.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Оценка уровня конкуренции в пределах зон доставки.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плотности населения в зонах доставки и выявление перспективных районов.</a:t>
            </a:r>
          </a:p>
          <a:p>
            <a:pPr marL="1257300" lvl="2" indent="-342900">
              <a:lnSpc>
                <a:spcPct val="107000"/>
              </a:lnSpc>
              <a:spcAft>
                <a:spcPts val="800"/>
              </a:spcAft>
              <a:buAutoNum type="arabicPeriod" startAt="4"/>
              <a:tabLst>
                <a:tab pos="457200" algn="l"/>
              </a:tabLst>
            </a:pPr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Исследование типов зданий, попадающих в зоны доставки, для понимания целевой аудитории.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07000"/>
              </a:lnSpc>
              <a:spcAft>
                <a:spcPts val="800"/>
              </a:spcAft>
              <a:buAutoNum type="arabicPeriod" startAt="4"/>
              <a:tabLst>
                <a:tab pos="457200" algn="l"/>
              </a:tabLst>
            </a:pPr>
            <a:r>
              <a:rPr lang="ru-R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Выявление стратегий размещения ресторанов в городе.</a:t>
            </a:r>
          </a:p>
          <a:p>
            <a:pPr marL="1257300" lvl="2" indent="-342900">
              <a:lnSpc>
                <a:spcPct val="107000"/>
              </a:lnSpc>
              <a:spcAft>
                <a:spcPts val="800"/>
              </a:spcAft>
              <a:buAutoNum type="arabicPeriod" startAt="4"/>
              <a:tabLst>
                <a:tab pos="457200" algn="l"/>
              </a:tabLs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Формулировка рекомендаций по улучшению логистики доставки.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883CDD-D6D9-F5F2-DD15-5D5EDCC1A638}"/>
              </a:ext>
            </a:extLst>
          </p:cNvPr>
          <p:cNvSpPr txBox="1"/>
          <p:nvPr/>
        </p:nvSpPr>
        <p:spPr>
          <a:xfrm>
            <a:off x="8702564" y="4703223"/>
            <a:ext cx="44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2</a:t>
            </a: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908CDD84-735E-4531-7806-28D98EE151F7}"/>
              </a:ext>
            </a:extLst>
          </p:cNvPr>
          <p:cNvSpPr/>
          <p:nvPr/>
        </p:nvSpPr>
        <p:spPr>
          <a:xfrm>
            <a:off x="80920" y="70945"/>
            <a:ext cx="8686800" cy="38073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ru-RU" sz="3200" b="1" dirty="0">
                <a:solidFill>
                  <a:srgbClr val="000000"/>
                </a:solidFill>
                <a:latin typeface="Georgia" pitchFamily="34" charset="0"/>
              </a:rPr>
              <a:t>Этапы Реализации Проекта</a:t>
            </a:r>
            <a:endParaRPr lang="en-US" sz="3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8C03B1-8167-82EB-6A41-F26C3D9BF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899" y="807200"/>
            <a:ext cx="4768090" cy="4263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E94E29-ECDE-0E9B-2B4A-EEA0D7084AAC}"/>
              </a:ext>
            </a:extLst>
          </p:cNvPr>
          <p:cNvSpPr txBox="1"/>
          <p:nvPr/>
        </p:nvSpPr>
        <p:spPr>
          <a:xfrm>
            <a:off x="3015157" y="400635"/>
            <a:ext cx="4609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https://urestgroup.ru/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748B52-589F-74B6-BC7F-06DE05FC6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5024" y="3275241"/>
            <a:ext cx="1795298" cy="179529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47EB3EB-346A-9FB9-7CD6-268F58B0FF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080" y="1250998"/>
            <a:ext cx="3291851" cy="20711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848613-4E65-C480-A19B-26C43E86F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4415" y="451682"/>
            <a:ext cx="1828623" cy="799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67003"/>
            <a:ext cx="8686800" cy="4177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Зоны Доставки для Пеших Курьеров</a:t>
            </a:r>
            <a:endParaRPr lang="en-US" sz="3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7AA4C3-B2F9-22F5-6CB7-22EA86E5A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026" y="1109886"/>
            <a:ext cx="6709974" cy="40336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F36495-70F0-C44D-B747-0DDCD91B3FDD}"/>
              </a:ext>
            </a:extLst>
          </p:cNvPr>
          <p:cNvSpPr txBox="1"/>
          <p:nvPr/>
        </p:nvSpPr>
        <p:spPr>
          <a:xfrm>
            <a:off x="8702564" y="4703223"/>
            <a:ext cx="44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3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AB5CC6-A613-0A7D-1F72-B26659848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5402"/>
            <a:ext cx="3273387" cy="34800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AF08677-9097-47A5-917F-9BB97E03E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73404"/>
            <a:ext cx="4788776" cy="41986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D7689DD-A882-3C50-E32C-01C7E41ABD5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03" r="2608" b="-4156"/>
          <a:stretch/>
        </p:blipFill>
        <p:spPr>
          <a:xfrm>
            <a:off x="0" y="2185399"/>
            <a:ext cx="3775841" cy="3545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02513E1-4C5A-7C5E-EA6D-8C1D3A61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7" y="882156"/>
            <a:ext cx="5805309" cy="426134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7297" y="34887"/>
            <a:ext cx="9096703" cy="83163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Зоны Доставки для Велосипедистов-Курьеров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B0AB0-4614-61FF-83C5-3AB048FDF985}"/>
              </a:ext>
            </a:extLst>
          </p:cNvPr>
          <p:cNvSpPr txBox="1"/>
          <p:nvPr/>
        </p:nvSpPr>
        <p:spPr>
          <a:xfrm>
            <a:off x="8702564" y="4703223"/>
            <a:ext cx="44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4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0F4F05-708E-9D0C-0AA5-5FAB9B1C47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06" t="7315" r="3361" b="19465"/>
          <a:stretch/>
        </p:blipFill>
        <p:spPr>
          <a:xfrm>
            <a:off x="3622128" y="589851"/>
            <a:ext cx="5521872" cy="5846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F75FB1-693A-132F-8C57-AB1512814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0859" y="3459123"/>
            <a:ext cx="5033141" cy="349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3421" y="70945"/>
            <a:ext cx="8686800" cy="53996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 err="1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Зоны</a:t>
            </a:r>
            <a:r>
              <a:rPr lang="en-US" sz="3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Автомобильн</a:t>
            </a:r>
            <a:r>
              <a:rPr lang="ru-RU" sz="3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ой </a:t>
            </a:r>
            <a:r>
              <a:rPr lang="en-US" sz="3200" b="1" dirty="0" err="1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Доставки</a:t>
            </a:r>
            <a:endParaRPr lang="en-US" sz="3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AF76F0-CF9D-E531-3FDC-0FEB4C9EA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7" y="593718"/>
            <a:ext cx="6356699" cy="4489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26EA1-48D0-EE20-4F51-F2AAB759B61B}"/>
              </a:ext>
            </a:extLst>
          </p:cNvPr>
          <p:cNvSpPr txBox="1"/>
          <p:nvPr/>
        </p:nvSpPr>
        <p:spPr>
          <a:xfrm>
            <a:off x="8702564" y="4703223"/>
            <a:ext cx="44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5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8972E20-AC22-AE2E-1B82-716D6D27A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924" y="4231188"/>
            <a:ext cx="4903076" cy="47203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CBE162C-B533-95FB-6CA9-E0658CABF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8514" y="2388307"/>
            <a:ext cx="4875486" cy="4589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600" y="1207"/>
            <a:ext cx="8686800" cy="61091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ru-RU" sz="3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Анализ Потенциала </a:t>
            </a:r>
            <a:r>
              <a:rPr lang="en-US" sz="3200" b="1" dirty="0" err="1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Зоны</a:t>
            </a:r>
            <a:r>
              <a:rPr lang="en-US" sz="3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Доставки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22776" y="1162631"/>
            <a:ext cx="2926771" cy="5978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ts val="2000"/>
              </a:lnSpc>
              <a:buSzPct val="100000"/>
            </a:pPr>
            <a:r>
              <a:rPr lang="ru-RU" sz="16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Изучение </a:t>
            </a:r>
            <a:r>
              <a:rPr lang="ru-RU" sz="1600" b="1" dirty="0">
                <a:solidFill>
                  <a:schemeClr val="accent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населенности</a:t>
            </a:r>
            <a:r>
              <a:rPr lang="ru-RU" sz="16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зон доставки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DE3B5-2300-224D-95A8-EDEEBF7BC846}"/>
              </a:ext>
            </a:extLst>
          </p:cNvPr>
          <p:cNvSpPr txBox="1"/>
          <p:nvPr/>
        </p:nvSpPr>
        <p:spPr>
          <a:xfrm>
            <a:off x="8702564" y="4703223"/>
            <a:ext cx="44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6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24B7EF7B-4026-2936-04D0-93E77203537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1486162" y="612121"/>
            <a:ext cx="3085838" cy="55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357EDAC0-5E92-D01B-2365-70E96EAD2716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>
            <a:off x="4572000" y="612121"/>
            <a:ext cx="3249703" cy="662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1">
            <a:extLst>
              <a:ext uri="{FF2B5EF4-FFF2-40B4-BE49-F238E27FC236}">
                <a16:creationId xmlns:a16="http://schemas.microsoft.com/office/drawing/2014/main" id="{23960A99-C791-D000-5F8D-F5F0B8CDD789}"/>
              </a:ext>
            </a:extLst>
          </p:cNvPr>
          <p:cNvSpPr/>
          <p:nvPr/>
        </p:nvSpPr>
        <p:spPr>
          <a:xfrm>
            <a:off x="6358317" y="1274459"/>
            <a:ext cx="2926771" cy="5978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ts val="2000"/>
              </a:lnSpc>
              <a:buSzPct val="100000"/>
            </a:pPr>
            <a:r>
              <a:rPr lang="ru-RU" sz="16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Изучение </a:t>
            </a:r>
            <a:r>
              <a:rPr lang="ru-RU" sz="1600" b="1" dirty="0">
                <a:solidFill>
                  <a:srgbClr val="17A7B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типов зданий</a:t>
            </a:r>
            <a:r>
              <a:rPr lang="ru-RU" sz="16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, затрагиваемых доставками</a:t>
            </a:r>
            <a:endParaRPr lang="en-US" sz="1600" dirty="0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FDC34036-98FD-4DAB-4E35-500D943F97C2}"/>
              </a:ext>
            </a:extLst>
          </p:cNvPr>
          <p:cNvSpPr/>
          <p:nvPr/>
        </p:nvSpPr>
        <p:spPr>
          <a:xfrm>
            <a:off x="3478662" y="3999554"/>
            <a:ext cx="2926771" cy="59788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>
              <a:lnSpc>
                <a:spcPts val="2000"/>
              </a:lnSpc>
              <a:buSzPct val="100000"/>
            </a:pPr>
            <a:r>
              <a:rPr lang="ru-RU" sz="16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Анализ </a:t>
            </a:r>
            <a:r>
              <a:rPr lang="ru-RU" sz="1600" b="1" dirty="0">
                <a:solidFill>
                  <a:srgbClr val="7030A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конкуренции</a:t>
            </a:r>
            <a:r>
              <a:rPr lang="ru-RU" sz="16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в пешей доступности</a:t>
            </a:r>
            <a:endParaRPr lang="en-US" sz="1600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65C347A-4BB4-E1C3-AC4F-1408B3D7E31C}"/>
              </a:ext>
            </a:extLst>
          </p:cNvPr>
          <p:cNvCxnSpPr>
            <a:stCxn id="2" idx="2"/>
            <a:endCxn id="16" idx="0"/>
          </p:cNvCxnSpPr>
          <p:nvPr/>
        </p:nvCxnSpPr>
        <p:spPr>
          <a:xfrm>
            <a:off x="4572000" y="612121"/>
            <a:ext cx="370048" cy="3387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991900F-1842-FB6D-16F5-CBEAF78A0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89" b="89869" l="9217" r="93318">
                        <a14:foregroundMark x1="9908" y1="39587" x2="10138" y2="45216"/>
                        <a14:foregroundMark x1="11751" y1="10694" x2="16820" y2="10694"/>
                        <a14:foregroundMark x1="10369" y1="35084" x2="9217" y2="34334"/>
                        <a14:foregroundMark x1="11751" y1="9568" x2="16820" y2="9756"/>
                        <a14:foregroundMark x1="49539" y1="9006" x2="49539" y2="9006"/>
                        <a14:foregroundMark x1="61060" y1="1876" x2="61060" y2="1876"/>
                        <a14:foregroundMark x1="90783" y1="35084" x2="90783" y2="35084"/>
                        <a14:foregroundMark x1="93318" y1="8630" x2="93318" y2="8630"/>
                        <a14:backgroundMark x1="95392" y1="16698" x2="95392" y2="16698"/>
                        <a14:backgroundMark x1="97005" y1="3189" x2="97005" y2="3189"/>
                        <a14:backgroundMark x1="90783" y1="17636" x2="90783" y2="17636"/>
                        <a14:backgroundMark x1="88479" y1="16886" x2="96083" y2="18574"/>
                        <a14:backgroundMark x1="97696" y1="6191" x2="96544" y2="4878"/>
                        <a14:backgroundMark x1="96544" y1="9193" x2="96544" y2="9193"/>
                        <a14:backgroundMark x1="96544" y1="6754" x2="96544" y2="6754"/>
                        <a14:backgroundMark x1="58295" y1="3377" x2="58295" y2="3377"/>
                        <a14:backgroundMark x1="58295" y1="12383" x2="58295" y2="12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7325" y="1333357"/>
            <a:ext cx="3044675" cy="3739198"/>
          </a:xfrm>
          <a:prstGeom prst="rect">
            <a:avLst/>
          </a:prstGeom>
        </p:spPr>
      </p:pic>
      <p:pic>
        <p:nvPicPr>
          <p:cNvPr id="8198" name="Picture 6" descr="Picture background">
            <a:extLst>
              <a:ext uri="{FF2B5EF4-FFF2-40B4-BE49-F238E27FC236}">
                <a16:creationId xmlns:a16="http://schemas.microsoft.com/office/drawing/2014/main" id="{370982FD-EF49-2DE6-08D4-66F2C7CF6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952" y="2727586"/>
            <a:ext cx="1975637" cy="197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843FBA-6123-866D-6DCD-0FEFB43CD0BC}"/>
              </a:ext>
            </a:extLst>
          </p:cNvPr>
          <p:cNvSpPr txBox="1"/>
          <p:nvPr/>
        </p:nvSpPr>
        <p:spPr>
          <a:xfrm>
            <a:off x="8702564" y="4703223"/>
            <a:ext cx="44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7</a:t>
            </a: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F14E8A96-CBEE-88E9-0782-33F4B2DB86D5}"/>
              </a:ext>
            </a:extLst>
          </p:cNvPr>
          <p:cNvSpPr/>
          <p:nvPr/>
        </p:nvSpPr>
        <p:spPr>
          <a:xfrm>
            <a:off x="80920" y="70945"/>
            <a:ext cx="8686800" cy="38073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ru-RU" sz="3200" b="1" dirty="0">
                <a:solidFill>
                  <a:srgbClr val="000000"/>
                </a:solidFill>
                <a:latin typeface="Georgia" pitchFamily="34" charset="0"/>
              </a:rPr>
              <a:t>Этапы Реализации Проекта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90C2A-506C-869E-209E-1DDEBD2EB337}"/>
              </a:ext>
            </a:extLst>
          </p:cNvPr>
          <p:cNvSpPr txBox="1"/>
          <p:nvPr/>
        </p:nvSpPr>
        <p:spPr>
          <a:xfrm>
            <a:off x="512873" y="451682"/>
            <a:ext cx="315408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ru-RU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Данные по всем ресторанам 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8C9AA0A-2C6D-29B2-6F1C-A1B75EDCFA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293" t="5211" r="10449" b="2682"/>
          <a:stretch/>
        </p:blipFill>
        <p:spPr>
          <a:xfrm>
            <a:off x="0" y="1349191"/>
            <a:ext cx="3803780" cy="37943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ADD377-CFA5-4639-8032-B2733B3D6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76" y="786961"/>
            <a:ext cx="3316549" cy="77866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D46B25C-CFF3-DA77-5A7D-D513556A4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2552" y="579323"/>
            <a:ext cx="3431448" cy="20748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375F4C-6213-D1FA-D4D9-270D4D16844F}"/>
              </a:ext>
            </a:extLst>
          </p:cNvPr>
          <p:cNvSpPr txBox="1"/>
          <p:nvPr/>
        </p:nvSpPr>
        <p:spPr>
          <a:xfrm>
            <a:off x="3944865" y="2838613"/>
            <a:ext cx="240337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ru-RU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КОНКУРЕНЦИЯ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414DB333-2055-9D5E-A887-6C2FAF0AD6F7}"/>
              </a:ext>
            </a:extLst>
          </p:cNvPr>
          <p:cNvSpPr/>
          <p:nvPr/>
        </p:nvSpPr>
        <p:spPr>
          <a:xfrm rot="18674862">
            <a:off x="5074595" y="2968902"/>
            <a:ext cx="1212542" cy="15715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A32EEEA-4835-39C6-9CDA-7C6B9CD82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3780" y="3475308"/>
            <a:ext cx="4875486" cy="1630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764" y="234669"/>
            <a:ext cx="86868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ru-RU" sz="3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Населенность </a:t>
            </a:r>
            <a:r>
              <a:rPr lang="en-US" sz="3200" b="1" dirty="0" err="1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Зоны</a:t>
            </a:r>
            <a:r>
              <a:rPr lang="en-US" sz="3200" b="1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Дос</a:t>
            </a:r>
            <a:r>
              <a:rPr lang="ru-RU" sz="3200" b="1" dirty="0" err="1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тавки</a:t>
            </a:r>
            <a:endParaRPr lang="en-US" sz="32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D00DBFB-3A17-6508-CAE3-4D441E9B0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876" y="433642"/>
            <a:ext cx="4215124" cy="230478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F32E234-14AD-033D-1DE5-70ACBEDDF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4" y="494445"/>
            <a:ext cx="4933574" cy="309216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059EEF-8861-C74E-73EF-5B47CB4231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95" b="4515"/>
          <a:stretch/>
        </p:blipFill>
        <p:spPr>
          <a:xfrm>
            <a:off x="3743299" y="2698694"/>
            <a:ext cx="5400701" cy="31389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FE62DD-AB1B-CD4E-789B-8EA8BFDB7D90}"/>
              </a:ext>
            </a:extLst>
          </p:cNvPr>
          <p:cNvSpPr txBox="1"/>
          <p:nvPr/>
        </p:nvSpPr>
        <p:spPr>
          <a:xfrm>
            <a:off x="8702564" y="4703223"/>
            <a:ext cx="44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8487DE-1980-D2B5-6AAC-0D95D1144064}"/>
              </a:ext>
            </a:extLst>
          </p:cNvPr>
          <p:cNvSpPr txBox="1"/>
          <p:nvPr/>
        </p:nvSpPr>
        <p:spPr>
          <a:xfrm>
            <a:off x="92447" y="3595227"/>
            <a:ext cx="4207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 </a:t>
            </a:r>
            <a:r>
              <a:rPr lang="ru-RU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показателя плотности: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Демографический</a:t>
            </a:r>
            <a:r>
              <a:rPr lang="ru-RU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количество ресторанов на 1000 человек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4">
                    <a:lumMod val="75000"/>
                  </a:schemeClr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Географический</a:t>
            </a:r>
            <a:r>
              <a:rPr lang="ru-RU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количество ресторанов на 1 км</a:t>
            </a:r>
            <a:r>
              <a:rPr lang="ru-RU" baseline="30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323</Words>
  <Application>Microsoft Office PowerPoint</Application>
  <PresentationFormat>Экран (16:9)</PresentationFormat>
  <Paragraphs>78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Microsoft YaHei UI Light</vt:lpstr>
      <vt:lpstr>Arial</vt:lpstr>
      <vt:lpstr>Calibri</vt:lpstr>
      <vt:lpstr>Georgia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Aлександра</cp:lastModifiedBy>
  <cp:revision>12</cp:revision>
  <dcterms:created xsi:type="dcterms:W3CDTF">2025-01-29T17:57:27Z</dcterms:created>
  <dcterms:modified xsi:type="dcterms:W3CDTF">2025-02-02T18:16:00Z</dcterms:modified>
</cp:coreProperties>
</file>